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423" r:id="rId3"/>
    <p:sldId id="425" r:id="rId4"/>
    <p:sldId id="429" r:id="rId5"/>
    <p:sldId id="449" r:id="rId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Sina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0B70C0"/>
    <a:srgbClr val="3082BA"/>
    <a:srgbClr val="358FCB"/>
    <a:srgbClr val="7F7F7F"/>
    <a:srgbClr val="525252"/>
    <a:srgbClr val="25648F"/>
    <a:srgbClr val="1E5174"/>
    <a:srgbClr val="4E9F8E"/>
    <a:srgbClr val="458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 autoAdjust="0"/>
    <p:restoredTop sz="85783" autoAdjust="0"/>
  </p:normalViewPr>
  <p:slideViewPr>
    <p:cSldViewPr snapToGrid="0">
      <p:cViewPr>
        <p:scale>
          <a:sx n="50" d="100"/>
          <a:sy n="50" d="100"/>
        </p:scale>
        <p:origin x="1536" y="63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-11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7FE39-E206-4B27-9658-957DE19B1AAD}" type="datetimeFigureOut">
              <a:rPr lang="id-ID" smtClean="0"/>
              <a:pPr/>
              <a:t>06/06/2021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6A3E7-7B0A-43E6-AF50-B970C3A8BCF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181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035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1248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388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6A3E7-7B0A-43E6-AF50-B970C3A8BCF7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071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97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51" name="Group 50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54" name="Oval 53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Oval 58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Oval 59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4" name="Oval 63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7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-2">
    <p:bg>
      <p:bgPr>
        <a:solidFill>
          <a:srgbClr val="358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11711066" y="-118202"/>
            <a:ext cx="562727" cy="562726"/>
          </a:xfrm>
          <a:prstGeom prst="ellipse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600" b="1" smtClean="0">
                <a:solidFill>
                  <a:srgbClr val="4E9F8E"/>
                </a:solidFill>
              </a:rPr>
              <a:pPr algn="ctr"/>
              <a:t>‹#›</a:t>
            </a:fld>
            <a:endParaRPr lang="id-ID" sz="1800" b="1" dirty="0">
              <a:solidFill>
                <a:srgbClr val="4E9F8E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chemeClr val="bg1"/>
          </a:solidFill>
        </p:grpSpPr>
        <p:sp>
          <p:nvSpPr>
            <p:cNvPr id="49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0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chemeClr val="bg1"/>
          </a:solidFill>
        </p:grpSpPr>
        <p:sp>
          <p:nvSpPr>
            <p:cNvPr id="5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58" name="Oval 57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Oval 58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Oval 59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Oval 63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Oval 64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Oval 2"/>
          <p:cNvSpPr/>
          <p:nvPr userDrawn="1"/>
        </p:nvSpPr>
        <p:spPr>
          <a:xfrm>
            <a:off x="1454624" y="1286519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/>
          <p:cNvSpPr/>
          <p:nvPr userDrawn="1"/>
        </p:nvSpPr>
        <p:spPr>
          <a:xfrm>
            <a:off x="1030351" y="2088390"/>
            <a:ext cx="848545" cy="848545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/>
          <p:cNvSpPr/>
          <p:nvPr userDrawn="1"/>
        </p:nvSpPr>
        <p:spPr>
          <a:xfrm>
            <a:off x="2643204" y="944178"/>
            <a:ext cx="484411" cy="484411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/>
          <p:cNvSpPr/>
          <p:nvPr userDrawn="1"/>
        </p:nvSpPr>
        <p:spPr>
          <a:xfrm>
            <a:off x="6438694" y="2175266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/>
          <p:cNvSpPr/>
          <p:nvPr userDrawn="1"/>
        </p:nvSpPr>
        <p:spPr>
          <a:xfrm>
            <a:off x="7857650" y="3344498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/>
          <p:cNvSpPr/>
          <p:nvPr userDrawn="1"/>
        </p:nvSpPr>
        <p:spPr>
          <a:xfrm>
            <a:off x="5965557" y="3024954"/>
            <a:ext cx="1232083" cy="1232083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/>
          <p:cNvSpPr/>
          <p:nvPr userDrawn="1"/>
        </p:nvSpPr>
        <p:spPr>
          <a:xfrm>
            <a:off x="9420696" y="-72052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/>
          <p:cNvSpPr/>
          <p:nvPr userDrawn="1"/>
        </p:nvSpPr>
        <p:spPr>
          <a:xfrm>
            <a:off x="10247108" y="513222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/>
          <p:cNvSpPr/>
          <p:nvPr userDrawn="1"/>
        </p:nvSpPr>
        <p:spPr>
          <a:xfrm>
            <a:off x="999588" y="5279365"/>
            <a:ext cx="750810" cy="750810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/>
          <p:cNvSpPr/>
          <p:nvPr userDrawn="1"/>
        </p:nvSpPr>
        <p:spPr>
          <a:xfrm>
            <a:off x="2397334" y="4813199"/>
            <a:ext cx="357758" cy="357758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61" name="Donut 60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2" name="Donut 61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3" name="Donut 62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5" name="Donut 74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6" name="Donut 75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7" name="Oval 76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78" name="Oval 77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79" name="Donut 78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0" name="Donut 79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2" name="Oval 81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3" name="Donut 82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4" name="Donut 83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5" name="Donut 84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6" name="Donut 85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8" name="Oval 87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9" name="Oval 88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0" name="Oval 89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1" name="Donut 90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2" name="Donut 91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4" name="Donut 93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5" name="Donut 94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6" name="Donut 95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8" name="Oval 97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9" name="Oval 98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323403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-2">
    <p:bg>
      <p:bgPr>
        <a:solidFill>
          <a:srgbClr val="358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11711066" y="-118202"/>
            <a:ext cx="562727" cy="562726"/>
          </a:xfrm>
          <a:prstGeom prst="ellipse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600" b="1" smtClean="0">
                <a:solidFill>
                  <a:srgbClr val="4E9F8E"/>
                </a:solidFill>
              </a:rPr>
              <a:pPr algn="ctr"/>
              <a:t>‹#›</a:t>
            </a:fld>
            <a:endParaRPr lang="id-ID" sz="1800" b="1" dirty="0">
              <a:solidFill>
                <a:srgbClr val="4E9F8E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chemeClr val="bg1"/>
          </a:solidFill>
        </p:grpSpPr>
        <p:sp>
          <p:nvSpPr>
            <p:cNvPr id="49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0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chemeClr val="bg1"/>
          </a:solidFill>
        </p:grpSpPr>
        <p:sp>
          <p:nvSpPr>
            <p:cNvPr id="5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3" name="Oval 2"/>
          <p:cNvSpPr/>
          <p:nvPr userDrawn="1"/>
        </p:nvSpPr>
        <p:spPr>
          <a:xfrm>
            <a:off x="2148975" y="1977516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/>
          <p:cNvSpPr/>
          <p:nvPr userDrawn="1"/>
        </p:nvSpPr>
        <p:spPr>
          <a:xfrm>
            <a:off x="1030351" y="2088390"/>
            <a:ext cx="848545" cy="848545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/>
          <p:cNvSpPr/>
          <p:nvPr userDrawn="1"/>
        </p:nvSpPr>
        <p:spPr>
          <a:xfrm>
            <a:off x="2590260" y="1735310"/>
            <a:ext cx="484411" cy="484411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/>
          <p:cNvSpPr/>
          <p:nvPr userDrawn="1"/>
        </p:nvSpPr>
        <p:spPr>
          <a:xfrm>
            <a:off x="4521469" y="1051819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/>
          <p:cNvSpPr/>
          <p:nvPr userDrawn="1"/>
        </p:nvSpPr>
        <p:spPr>
          <a:xfrm>
            <a:off x="6198267" y="2093401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/>
          <p:cNvSpPr/>
          <p:nvPr userDrawn="1"/>
        </p:nvSpPr>
        <p:spPr>
          <a:xfrm>
            <a:off x="6438694" y="2066424"/>
            <a:ext cx="1232083" cy="1232083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/>
          <p:cNvSpPr/>
          <p:nvPr userDrawn="1"/>
        </p:nvSpPr>
        <p:spPr>
          <a:xfrm>
            <a:off x="9421819" y="1729081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/>
          <p:cNvSpPr/>
          <p:nvPr userDrawn="1"/>
        </p:nvSpPr>
        <p:spPr>
          <a:xfrm>
            <a:off x="9894179" y="1216321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/>
          <p:cNvSpPr/>
          <p:nvPr userDrawn="1"/>
        </p:nvSpPr>
        <p:spPr>
          <a:xfrm>
            <a:off x="2148975" y="4983977"/>
            <a:ext cx="750810" cy="750810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/>
          <p:cNvSpPr/>
          <p:nvPr userDrawn="1"/>
        </p:nvSpPr>
        <p:spPr>
          <a:xfrm>
            <a:off x="2397334" y="4813199"/>
            <a:ext cx="357758" cy="357758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93" name="Donut 92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4" name="Donut 93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5" name="Donut 94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6" name="Donut 95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7" name="Donut 96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9" name="Oval 98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00" name="Donut 99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1" name="Donut 100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03" name="Oval 102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04" name="Donut 103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5" name="Donut 104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6" name="Donut 105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7" name="Donut 106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8" name="Oval 107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09" name="Oval 108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0" name="Oval 109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1" name="Oval 110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2" name="Donut 111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3" name="Donut 112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4" name="Oval 113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5" name="Donut 114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6" name="Donut 115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7" name="Donut 116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8" name="Oval 117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19" name="Oval 118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20" name="Oval 119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2665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-2">
    <p:bg>
      <p:bgPr>
        <a:solidFill>
          <a:srgbClr val="358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62" name="Donut 61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3" name="Donut 62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4" name="Donut 63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65" name="Donut 64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5" name="Donut 74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6" name="Oval 75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77" name="Oval 76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78" name="Donut 77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79" name="Donut 78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0" name="Oval 79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1" name="Oval 80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2" name="Donut 81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3" name="Donut 82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4" name="Donut 83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5" name="Donut 84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86" name="Oval 85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7" name="Oval 86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8" name="Oval 87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89" name="Oval 88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0" name="Donut 89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1" name="Donut 90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2" name="Oval 91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3" name="Donut 92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4" name="Donut 93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alpha val="3000"/>
              </a:schemeClr>
            </a:solidFill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5" name="Donut 94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alpha val="5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7" name="Oval 96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8" name="Oval 97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sp>
        <p:nvSpPr>
          <p:cNvPr id="2" name="Oval 1"/>
          <p:cNvSpPr/>
          <p:nvPr userDrawn="1"/>
        </p:nvSpPr>
        <p:spPr>
          <a:xfrm>
            <a:off x="11711066" y="-118202"/>
            <a:ext cx="562727" cy="562726"/>
          </a:xfrm>
          <a:prstGeom prst="ellipse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600" b="1" smtClean="0">
                <a:solidFill>
                  <a:srgbClr val="4E9F8E"/>
                </a:solidFill>
              </a:rPr>
              <a:pPr algn="ctr"/>
              <a:t>‹#›</a:t>
            </a:fld>
            <a:endParaRPr lang="id-ID" sz="1800" b="1" dirty="0">
              <a:solidFill>
                <a:srgbClr val="4E9F8E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chemeClr val="bg1"/>
          </a:solidFill>
        </p:grpSpPr>
        <p:sp>
          <p:nvSpPr>
            <p:cNvPr id="49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0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chemeClr val="bg1"/>
          </a:solidFill>
        </p:grpSpPr>
        <p:sp>
          <p:nvSpPr>
            <p:cNvPr id="5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3" name="Oval 2"/>
          <p:cNvSpPr/>
          <p:nvPr userDrawn="1"/>
        </p:nvSpPr>
        <p:spPr>
          <a:xfrm>
            <a:off x="537727" y="114819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/>
          <p:cNvSpPr/>
          <p:nvPr userDrawn="1"/>
        </p:nvSpPr>
        <p:spPr>
          <a:xfrm>
            <a:off x="796945" y="1460738"/>
            <a:ext cx="848545" cy="848545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/>
          <p:cNvSpPr/>
          <p:nvPr userDrawn="1"/>
        </p:nvSpPr>
        <p:spPr>
          <a:xfrm>
            <a:off x="2816355" y="605104"/>
            <a:ext cx="484411" cy="484411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/>
          <p:cNvSpPr/>
          <p:nvPr userDrawn="1"/>
        </p:nvSpPr>
        <p:spPr>
          <a:xfrm>
            <a:off x="7674933" y="2185609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/>
          <p:cNvSpPr/>
          <p:nvPr userDrawn="1"/>
        </p:nvSpPr>
        <p:spPr>
          <a:xfrm>
            <a:off x="5586909" y="3317211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/>
          <p:cNvSpPr/>
          <p:nvPr userDrawn="1"/>
        </p:nvSpPr>
        <p:spPr>
          <a:xfrm>
            <a:off x="4671299" y="3077232"/>
            <a:ext cx="1232083" cy="1232083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/>
          <p:cNvSpPr/>
          <p:nvPr userDrawn="1"/>
        </p:nvSpPr>
        <p:spPr>
          <a:xfrm>
            <a:off x="7093371" y="-118202"/>
            <a:ext cx="1366982" cy="1366982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/>
          <p:cNvSpPr/>
          <p:nvPr userDrawn="1"/>
        </p:nvSpPr>
        <p:spPr>
          <a:xfrm>
            <a:off x="8766769" y="2451873"/>
            <a:ext cx="668176" cy="66817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/>
          <p:cNvSpPr/>
          <p:nvPr userDrawn="1"/>
        </p:nvSpPr>
        <p:spPr>
          <a:xfrm>
            <a:off x="1832658" y="5104093"/>
            <a:ext cx="750810" cy="750810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/>
          <p:cNvSpPr/>
          <p:nvPr userDrawn="1"/>
        </p:nvSpPr>
        <p:spPr>
          <a:xfrm>
            <a:off x="2225710" y="3951557"/>
            <a:ext cx="357758" cy="357758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Rectangle 47"/>
          <p:cNvSpPr/>
          <p:nvPr userDrawn="1"/>
        </p:nvSpPr>
        <p:spPr>
          <a:xfrm>
            <a:off x="3102781" y="638333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100" b="1" i="0" u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脑与认知计算实验室</a:t>
            </a:r>
            <a:endParaRPr lang="id-ID" sz="1050" b="1" i="0" u="none" baseline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Brain &amp; Cognitive Computing Lab © lihaifeng@hit.edu.cn</a:t>
            </a:r>
            <a:endParaRPr lang="id-ID" sz="900" dirty="0">
              <a:solidFill>
                <a:schemeClr val="bg1"/>
              </a:solidFill>
            </a:endParaRP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276313" y="6502736"/>
            <a:ext cx="526070" cy="276999"/>
            <a:chOff x="404977" y="6383122"/>
            <a:chExt cx="526071" cy="276999"/>
          </a:xfrm>
        </p:grpSpPr>
        <p:sp>
          <p:nvSpPr>
            <p:cNvPr id="54" name="TextBox 53"/>
            <p:cNvSpPr txBox="1"/>
            <p:nvPr/>
          </p:nvSpPr>
          <p:spPr>
            <a:xfrm>
              <a:off x="512343" y="6383122"/>
              <a:ext cx="418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latin typeface="Raleway" panose="020B0003030101060003" pitchFamily="34" charset="0"/>
                </a:rPr>
                <a:t>HIT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4E9F8E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4E9F8E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4E9F8E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440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48" grpId="3"/>
      <p:bldP spid="48" grpId="4"/>
      <p:bldP spid="48" grpId="5"/>
      <p:bldP spid="48" grpId="6"/>
      <p:bldP spid="48" grpId="7"/>
      <p:bldP spid="48" grpId="8"/>
      <p:bldP spid="48" grpId="9"/>
      <p:bldP spid="48" grpId="10"/>
      <p:bldP spid="48" grpId="11"/>
      <p:bldP spid="48" grpId="12"/>
      <p:bldP spid="48" grpId="13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4" y="1565213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194814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3">
    <p:bg>
      <p:bgPr>
        <a:gradFill flip="none" rotWithShape="1">
          <a:gsLst>
            <a:gs pos="0">
              <a:srgbClr val="1E222A"/>
            </a:gs>
            <a:gs pos="100000">
              <a:srgbClr val="111319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3943634" y="1565213"/>
            <a:ext cx="8733041" cy="6614959"/>
            <a:chOff x="3943629" y="1565205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398233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75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032009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rgbClr val="1E222A">
                <a:alpha val="31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554063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13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128285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rgbClr val="111319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573421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rgbClr val="161920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3896877"/>
              <a:ext cx="603202" cy="603202"/>
            </a:xfrm>
            <a:prstGeom prst="ellipse">
              <a:avLst/>
            </a:prstGeom>
            <a:solidFill>
              <a:srgbClr val="1E222A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211390"/>
              <a:ext cx="312832" cy="312832"/>
            </a:xfrm>
            <a:prstGeom prst="ellipse">
              <a:avLst/>
            </a:prstGeom>
            <a:solidFill>
              <a:srgbClr val="161920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767796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rgbClr val="1E222A">
                <a:alpha val="42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31748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75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5840231"/>
              <a:ext cx="688490" cy="688490"/>
            </a:xfrm>
            <a:prstGeom prst="ellipse">
              <a:avLst/>
            </a:prstGeom>
            <a:solidFill>
              <a:srgbClr val="111319">
                <a:alpha val="39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497513"/>
              <a:ext cx="536090" cy="53609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4937466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13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396675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rgbClr val="1E222A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459531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rgbClr val="161920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668752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rgbClr val="161920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4816988"/>
              <a:ext cx="312832" cy="312832"/>
            </a:xfrm>
            <a:prstGeom prst="ellipse">
              <a:avLst/>
            </a:prstGeom>
            <a:solidFill>
              <a:srgbClr val="111319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5930285"/>
              <a:ext cx="603202" cy="603202"/>
            </a:xfrm>
            <a:prstGeom prst="ellipse">
              <a:avLst/>
            </a:prstGeom>
            <a:solidFill>
              <a:srgbClr val="111319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790841"/>
              <a:ext cx="312832" cy="312832"/>
            </a:xfrm>
            <a:prstGeom prst="ellipse">
              <a:avLst/>
            </a:prstGeom>
            <a:solidFill>
              <a:srgbClr val="161920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073346"/>
              <a:ext cx="312832" cy="312832"/>
            </a:xfrm>
            <a:prstGeom prst="ellipse">
              <a:avLst/>
            </a:prstGeom>
            <a:solidFill>
              <a:srgbClr val="1E222A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327949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rgbClr val="161920">
                <a:alpha val="75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735319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rgbClr val="111319">
                <a:alpha val="31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565205"/>
              <a:ext cx="536090" cy="536090"/>
            </a:xfrm>
            <a:prstGeom prst="ellipse">
              <a:avLst/>
            </a:prstGeom>
            <a:solidFill>
              <a:srgbClr val="111319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336045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rgbClr val="2F3540">
                <a:alpha val="13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014157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rgbClr val="1E222A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031102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rgbClr val="111319">
                <a:alpha val="54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2855922"/>
              <a:ext cx="312832" cy="312832"/>
            </a:xfrm>
            <a:prstGeom prst="ellipse">
              <a:avLst/>
            </a:prstGeom>
            <a:solidFill>
              <a:srgbClr val="161920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5882875"/>
              <a:ext cx="603202" cy="603202"/>
            </a:xfrm>
            <a:prstGeom prst="ellipse">
              <a:avLst/>
            </a:prstGeom>
            <a:solidFill>
              <a:srgbClr val="1E222A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486313"/>
              <a:ext cx="312832" cy="312832"/>
            </a:xfrm>
            <a:prstGeom prst="ellipse">
              <a:avLst/>
            </a:prstGeom>
            <a:solidFill>
              <a:srgbClr val="111319">
                <a:alpha val="47000"/>
              </a:srgbClr>
            </a:solidFill>
            <a:ln>
              <a:solidFill>
                <a:schemeClr val="tx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319372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 userDrawn="1"/>
        </p:nvGrpSpPr>
        <p:grpSpPr>
          <a:xfrm>
            <a:off x="276313" y="6502736"/>
            <a:ext cx="526070" cy="276999"/>
            <a:chOff x="404977" y="6383122"/>
            <a:chExt cx="526071" cy="276999"/>
          </a:xfrm>
        </p:grpSpPr>
        <p:sp>
          <p:nvSpPr>
            <p:cNvPr id="43" name="TextBox 42"/>
            <p:cNvSpPr txBox="1"/>
            <p:nvPr/>
          </p:nvSpPr>
          <p:spPr>
            <a:xfrm>
              <a:off x="512343" y="6383122"/>
              <a:ext cx="418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HIT</a:t>
              </a: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55" name="Group 54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49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0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5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3102781" y="638333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100" b="1" i="0" u="none" dirty="0">
                <a:solidFill>
                  <a:srgbClr val="358FCB"/>
                </a:solidFill>
                <a:latin typeface="+mj-ea"/>
                <a:ea typeface="+mj-ea"/>
              </a:rPr>
              <a:t>类脑智能与神经工程研究中心</a:t>
            </a:r>
            <a:endParaRPr lang="id-ID" sz="1050" b="1" i="0" u="none" baseline="0" dirty="0">
              <a:solidFill>
                <a:srgbClr val="358FCB"/>
              </a:solidFill>
              <a:latin typeface="+mj-ea"/>
              <a:ea typeface="+mj-ea"/>
            </a:endParaRPr>
          </a:p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Brain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-inspired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Intelligence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Neural Engineering Research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Center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©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congxu</a:t>
            </a:r>
            <a:r>
              <a:rPr lang="en-US" altLang="zh-CN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@hit.edu.cn</a:t>
            </a:r>
            <a:endParaRPr lang="id-ID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Group 35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6" name="Oval 5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Oval 61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Oval 62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4" name="Oval 53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57" grpId="2"/>
      <p:bldP spid="57" grpId="3"/>
      <p:bldP spid="57" grpId="4"/>
      <p:bldP spid="57" grpId="5"/>
      <p:bldP spid="57" grpId="6"/>
      <p:bldP spid="57" grpId="7"/>
      <p:bldP spid="57" grpId="8"/>
      <p:bldP spid="57" grpId="9"/>
      <p:bldP spid="57" grpId="10"/>
      <p:bldP spid="57" grpId="11"/>
      <p:bldP spid="57" grpId="12"/>
      <p:bldP spid="57" grpId="13"/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276313" y="6502736"/>
            <a:ext cx="526070" cy="276999"/>
            <a:chOff x="404977" y="6383122"/>
            <a:chExt cx="526071" cy="276999"/>
          </a:xfrm>
        </p:grpSpPr>
        <p:sp>
          <p:nvSpPr>
            <p:cNvPr id="94" name="TextBox 93"/>
            <p:cNvSpPr txBox="1"/>
            <p:nvPr/>
          </p:nvSpPr>
          <p:spPr>
            <a:xfrm>
              <a:off x="512343" y="6383122"/>
              <a:ext cx="418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HIT</a:t>
              </a: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106" name="Group 105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107" name="Oval 106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8" name="Oval 107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9" name="Oval 108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Oval 109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1" name="Oval 110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2" name="Oval 111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1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276313" y="6502736"/>
            <a:ext cx="526070" cy="276999"/>
            <a:chOff x="404977" y="6383122"/>
            <a:chExt cx="526071" cy="276999"/>
          </a:xfrm>
        </p:grpSpPr>
        <p:sp>
          <p:nvSpPr>
            <p:cNvPr id="51" name="TextBox 50"/>
            <p:cNvSpPr txBox="1"/>
            <p:nvPr/>
          </p:nvSpPr>
          <p:spPr>
            <a:xfrm>
              <a:off x="512343" y="6383122"/>
              <a:ext cx="418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HIT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56" name="Group 55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61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62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72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80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 rot="16200000">
            <a:off x="504088" y="768356"/>
            <a:ext cx="383327" cy="67506"/>
            <a:chOff x="2013527" y="1616364"/>
            <a:chExt cx="576928" cy="101600"/>
          </a:xfrm>
        </p:grpSpPr>
        <p:sp>
          <p:nvSpPr>
            <p:cNvPr id="83" name="Oval 82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Oval 83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Oval 84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Oval 85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Oval 86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8" name="Oval 87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6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276313" y="6502736"/>
            <a:ext cx="526070" cy="276999"/>
            <a:chOff x="404977" y="6383122"/>
            <a:chExt cx="526071" cy="276999"/>
          </a:xfrm>
        </p:grpSpPr>
        <p:sp>
          <p:nvSpPr>
            <p:cNvPr id="78" name="TextBox 77"/>
            <p:cNvSpPr txBox="1"/>
            <p:nvPr/>
          </p:nvSpPr>
          <p:spPr>
            <a:xfrm>
              <a:off x="512343" y="6383122"/>
              <a:ext cx="418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HIT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83" name="Group 82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84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85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86" name="Group 85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87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88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96" name="Oval 95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21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276313" y="6502736"/>
            <a:ext cx="526070" cy="276999"/>
            <a:chOff x="404977" y="6383122"/>
            <a:chExt cx="526071" cy="276999"/>
          </a:xfrm>
        </p:grpSpPr>
        <p:sp>
          <p:nvSpPr>
            <p:cNvPr id="46" name="TextBox 45"/>
            <p:cNvSpPr txBox="1"/>
            <p:nvPr/>
          </p:nvSpPr>
          <p:spPr>
            <a:xfrm>
              <a:off x="512343" y="6383122"/>
              <a:ext cx="418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HIT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52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53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56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6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70" name="Rectangle 69"/>
          <p:cNvSpPr/>
          <p:nvPr userDrawn="1"/>
        </p:nvSpPr>
        <p:spPr>
          <a:xfrm>
            <a:off x="3102781" y="638333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100" b="1" i="0" u="none" dirty="0">
                <a:solidFill>
                  <a:srgbClr val="358FCB"/>
                </a:solidFill>
                <a:latin typeface="+mj-ea"/>
                <a:ea typeface="+mj-ea"/>
              </a:rPr>
              <a:t>脑与认知计算实验室</a:t>
            </a:r>
            <a:endParaRPr lang="id-ID" sz="1050" b="1" i="0" u="none" baseline="0" dirty="0">
              <a:solidFill>
                <a:srgbClr val="358FCB"/>
              </a:solidFill>
              <a:latin typeface="+mj-ea"/>
              <a:ea typeface="+mj-ea"/>
            </a:endParaRPr>
          </a:p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Brain &amp; Cognitive Computing Lab ©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xucong08@163.com</a:t>
            </a:r>
            <a:endParaRPr lang="id-ID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Oval 77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39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0" grpId="1"/>
      <p:bldP spid="70" grpId="2"/>
      <p:bldP spid="70" grpId="3"/>
      <p:bldP spid="70" grpId="4"/>
      <p:bldP spid="70" grpId="5"/>
      <p:bldP spid="70" grpId="6"/>
      <p:bldP spid="70" grpId="7"/>
      <p:bldP spid="70" grpId="8"/>
      <p:bldP spid="70" grpId="9"/>
      <p:bldP spid="70" grpId="10"/>
      <p:bldP spid="70" grpId="11"/>
      <p:bldP spid="70" grpId="12"/>
      <p:bldP spid="70" grpId="13"/>
    </p:bld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 userDrawn="1"/>
        </p:nvGrpSpPr>
        <p:grpSpPr>
          <a:xfrm rot="16200000">
            <a:off x="504088" y="1672817"/>
            <a:ext cx="383327" cy="67506"/>
            <a:chOff x="2013527" y="1616364"/>
            <a:chExt cx="576928" cy="101600"/>
          </a:xfrm>
        </p:grpSpPr>
        <p:sp>
          <p:nvSpPr>
            <p:cNvPr id="85" name="Oval 84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Oval 85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Oval 86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8" name="Oval 87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9" name="Oval 88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3943633" y="1565211"/>
            <a:ext cx="8733041" cy="6614959"/>
            <a:chOff x="3943629" y="1765230"/>
            <a:chExt cx="8733041" cy="6614959"/>
          </a:xfrm>
        </p:grpSpPr>
        <p:sp>
          <p:nvSpPr>
            <p:cNvPr id="8" name="Donut 7"/>
            <p:cNvSpPr/>
            <p:nvPr userDrawn="1"/>
          </p:nvSpPr>
          <p:spPr>
            <a:xfrm rot="6104502">
              <a:off x="10513894" y="4182360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 userDrawn="1"/>
          </p:nvSpPr>
          <p:spPr>
            <a:xfrm rot="6104502">
              <a:off x="11635129" y="323203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 userDrawn="1"/>
          </p:nvSpPr>
          <p:spPr>
            <a:xfrm rot="6104502">
              <a:off x="4885213" y="5754088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1" name="Donut 10"/>
            <p:cNvSpPr/>
            <p:nvPr userDrawn="1"/>
          </p:nvSpPr>
          <p:spPr>
            <a:xfrm rot="6104502">
              <a:off x="9890317" y="632831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 userDrawn="1"/>
          </p:nvSpPr>
          <p:spPr>
            <a:xfrm rot="6104502">
              <a:off x="11280398" y="277344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 rot="6104502">
              <a:off x="11255956" y="4096902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4" name="Oval 13"/>
            <p:cNvSpPr/>
            <p:nvPr userDrawn="1"/>
          </p:nvSpPr>
          <p:spPr>
            <a:xfrm rot="6104502">
              <a:off x="10988857" y="3411415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5" name="Donut 14"/>
            <p:cNvSpPr/>
            <p:nvPr userDrawn="1"/>
          </p:nvSpPr>
          <p:spPr>
            <a:xfrm rot="20504502">
              <a:off x="8157576" y="4967821"/>
              <a:ext cx="1778283" cy="1778283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 userDrawn="1"/>
          </p:nvSpPr>
          <p:spPr>
            <a:xfrm rot="20504502">
              <a:off x="5967631" y="5517505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 rot="20504502">
              <a:off x="7106071" y="6040256"/>
              <a:ext cx="688490" cy="688490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Oval 17"/>
            <p:cNvSpPr/>
            <p:nvPr userDrawn="1"/>
          </p:nvSpPr>
          <p:spPr>
            <a:xfrm rot="20504502">
              <a:off x="8828367" y="4697538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Donut 18"/>
            <p:cNvSpPr/>
            <p:nvPr userDrawn="1"/>
          </p:nvSpPr>
          <p:spPr>
            <a:xfrm rot="20504502">
              <a:off x="7272388" y="5137491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0" name="Donut 19"/>
            <p:cNvSpPr/>
            <p:nvPr userDrawn="1"/>
          </p:nvSpPr>
          <p:spPr>
            <a:xfrm rot="20504502">
              <a:off x="9359434" y="5596700"/>
              <a:ext cx="1074806" cy="1074806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 userDrawn="1"/>
          </p:nvSpPr>
          <p:spPr>
            <a:xfrm rot="20504502">
              <a:off x="9482547" y="4659556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2" name="Donut 21"/>
            <p:cNvSpPr/>
            <p:nvPr userDrawn="1"/>
          </p:nvSpPr>
          <p:spPr>
            <a:xfrm rot="20504502">
              <a:off x="11146308" y="586877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 rot="20504502">
              <a:off x="7238767" y="5017013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4" name="Oval 23"/>
            <p:cNvSpPr/>
            <p:nvPr userDrawn="1"/>
          </p:nvSpPr>
          <p:spPr>
            <a:xfrm rot="20504502">
              <a:off x="3943629" y="613031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5" name="Oval 24"/>
            <p:cNvSpPr/>
            <p:nvPr userDrawn="1"/>
          </p:nvSpPr>
          <p:spPr>
            <a:xfrm rot="20504502">
              <a:off x="6479821" y="5990866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6" name="Oval 25"/>
            <p:cNvSpPr/>
            <p:nvPr userDrawn="1"/>
          </p:nvSpPr>
          <p:spPr>
            <a:xfrm rot="20504502">
              <a:off x="9327833" y="4273371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7" name="Donut 26"/>
            <p:cNvSpPr/>
            <p:nvPr userDrawn="1"/>
          </p:nvSpPr>
          <p:spPr>
            <a:xfrm rot="10604502">
              <a:off x="10421842" y="5527974"/>
              <a:ext cx="1327177" cy="1327177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 userDrawn="1"/>
          </p:nvSpPr>
          <p:spPr>
            <a:xfrm rot="10604502">
              <a:off x="11502978" y="1935344"/>
              <a:ext cx="1041541" cy="104154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31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 rot="10604502">
              <a:off x="11886320" y="1765230"/>
              <a:ext cx="536090" cy="536090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0" name="Donut 29"/>
            <p:cNvSpPr/>
            <p:nvPr userDrawn="1"/>
          </p:nvSpPr>
          <p:spPr>
            <a:xfrm rot="10604502">
              <a:off x="9874667" y="3536070"/>
              <a:ext cx="2626101" cy="2626101"/>
            </a:xfrm>
            <a:prstGeom prst="donut">
              <a:avLst>
                <a:gd name="adj" fmla="val 15926"/>
              </a:avLst>
            </a:prstGeom>
            <a:solidFill>
              <a:schemeClr val="bg1">
                <a:lumMod val="95000"/>
                <a:alpha val="13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1" name="Donut 30"/>
            <p:cNvSpPr/>
            <p:nvPr userDrawn="1"/>
          </p:nvSpPr>
          <p:spPr>
            <a:xfrm rot="10604502">
              <a:off x="10759809" y="3214182"/>
              <a:ext cx="835345" cy="835345"/>
            </a:xfrm>
            <a:prstGeom prst="donut">
              <a:avLst>
                <a:gd name="adj" fmla="val 11712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2" name="Donut 31"/>
            <p:cNvSpPr/>
            <p:nvPr userDrawn="1"/>
          </p:nvSpPr>
          <p:spPr>
            <a:xfrm rot="10604502">
              <a:off x="4248675" y="6231127"/>
              <a:ext cx="1074806" cy="1074806"/>
            </a:xfrm>
            <a:prstGeom prst="donut">
              <a:avLst>
                <a:gd name="adj" fmla="val 24020"/>
              </a:avLst>
            </a:prstGeom>
            <a:solidFill>
              <a:schemeClr val="bg1">
                <a:lumMod val="95000"/>
                <a:alpha val="54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 rot="10604502">
              <a:off x="11516462" y="3055947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4" name="Oval 33"/>
            <p:cNvSpPr/>
            <p:nvPr userDrawn="1"/>
          </p:nvSpPr>
          <p:spPr>
            <a:xfrm rot="10604502">
              <a:off x="8086333" y="6082900"/>
              <a:ext cx="603202" cy="60320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35" name="Oval 34"/>
            <p:cNvSpPr/>
            <p:nvPr userDrawn="1"/>
          </p:nvSpPr>
          <p:spPr>
            <a:xfrm rot="10604502">
              <a:off x="4659440" y="5686338"/>
              <a:ext cx="312832" cy="312832"/>
            </a:xfrm>
            <a:prstGeom prst="ellipse">
              <a:avLst/>
            </a:prstGeom>
            <a:solidFill>
              <a:schemeClr val="bg1">
                <a:lumMod val="95000"/>
                <a:alpha val="47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276313" y="6502736"/>
            <a:ext cx="526070" cy="276999"/>
            <a:chOff x="404977" y="6383122"/>
            <a:chExt cx="526071" cy="276999"/>
          </a:xfrm>
        </p:grpSpPr>
        <p:sp>
          <p:nvSpPr>
            <p:cNvPr id="52" name="TextBox 51"/>
            <p:cNvSpPr txBox="1"/>
            <p:nvPr/>
          </p:nvSpPr>
          <p:spPr>
            <a:xfrm>
              <a:off x="512343" y="6383122"/>
              <a:ext cx="4187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50000"/>
                    </a:schemeClr>
                  </a:solidFill>
                  <a:latin typeface="Raleway" panose="020B0003030101060003" pitchFamily="34" charset="0"/>
                </a:rPr>
                <a:t>HIT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4977" y="6417778"/>
              <a:ext cx="181253" cy="189215"/>
              <a:chOff x="4573232" y="2256703"/>
              <a:chExt cx="838558" cy="875393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4573232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821694" y="2542000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697463" y="2256703"/>
                <a:ext cx="590096" cy="590096"/>
              </a:xfrm>
              <a:prstGeom prst="ellipse">
                <a:avLst/>
              </a:prstGeom>
              <a:solidFill>
                <a:srgbClr val="358FCB">
                  <a:alpha val="70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500"/>
              </a:p>
            </p:txBody>
          </p:sp>
        </p:grpSp>
      </p:grpSp>
      <p:grpSp>
        <p:nvGrpSpPr>
          <p:cNvPr id="57" name="Group 56"/>
          <p:cNvGrpSpPr/>
          <p:nvPr userDrawn="1"/>
        </p:nvGrpSpPr>
        <p:grpSpPr>
          <a:xfrm>
            <a:off x="11807070" y="6559227"/>
            <a:ext cx="214313" cy="220663"/>
            <a:chOff x="7015550" y="2614882"/>
            <a:chExt cx="214313" cy="220663"/>
          </a:xfrm>
          <a:solidFill>
            <a:srgbClr val="358FCB"/>
          </a:solidFill>
        </p:grpSpPr>
        <p:sp>
          <p:nvSpPr>
            <p:cNvPr id="61" name="Freeform 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7015550" y="2614882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62" name="Freeform 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7091750" y="2657745"/>
              <a:ext cx="76200" cy="131763"/>
            </a:xfrm>
            <a:custGeom>
              <a:avLst/>
              <a:gdLst>
                <a:gd name="T0" fmla="*/ 0 w 48"/>
                <a:gd name="T1" fmla="*/ 70 h 83"/>
                <a:gd name="T2" fmla="*/ 34 w 48"/>
                <a:gd name="T3" fmla="*/ 40 h 83"/>
                <a:gd name="T4" fmla="*/ 0 w 48"/>
                <a:gd name="T5" fmla="*/ 13 h 83"/>
                <a:gd name="T6" fmla="*/ 0 w 48"/>
                <a:gd name="T7" fmla="*/ 0 h 83"/>
                <a:gd name="T8" fmla="*/ 48 w 48"/>
                <a:gd name="T9" fmla="*/ 40 h 83"/>
                <a:gd name="T10" fmla="*/ 0 w 48"/>
                <a:gd name="T11" fmla="*/ 83 h 83"/>
                <a:gd name="T12" fmla="*/ 0 w 48"/>
                <a:gd name="T13" fmla="*/ 7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3">
                  <a:moveTo>
                    <a:pt x="0" y="70"/>
                  </a:moveTo>
                  <a:lnTo>
                    <a:pt x="34" y="4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8" y="40"/>
                  </a:lnTo>
                  <a:lnTo>
                    <a:pt x="0" y="83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11370388" y="6559227"/>
            <a:ext cx="214313" cy="220663"/>
            <a:chOff x="7395183" y="3832633"/>
            <a:chExt cx="214313" cy="220663"/>
          </a:xfrm>
          <a:solidFill>
            <a:srgbClr val="358FCB"/>
          </a:solidFill>
        </p:grpSpPr>
        <p:sp>
          <p:nvSpPr>
            <p:cNvPr id="81" name="Freeform 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7395183" y="3832633"/>
              <a:ext cx="214313" cy="220663"/>
            </a:xfrm>
            <a:custGeom>
              <a:avLst/>
              <a:gdLst>
                <a:gd name="T0" fmla="*/ 28 w 56"/>
                <a:gd name="T1" fmla="*/ 4 h 56"/>
                <a:gd name="T2" fmla="*/ 52 w 56"/>
                <a:gd name="T3" fmla="*/ 28 h 56"/>
                <a:gd name="T4" fmla="*/ 28 w 56"/>
                <a:gd name="T5" fmla="*/ 52 h 56"/>
                <a:gd name="T6" fmla="*/ 4 w 56"/>
                <a:gd name="T7" fmla="*/ 28 h 56"/>
                <a:gd name="T8" fmla="*/ 28 w 56"/>
                <a:gd name="T9" fmla="*/ 4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4"/>
                  </a:move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  <p:sp>
          <p:nvSpPr>
            <p:cNvPr id="82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7457096" y="3880258"/>
              <a:ext cx="76200" cy="130175"/>
            </a:xfrm>
            <a:custGeom>
              <a:avLst/>
              <a:gdLst>
                <a:gd name="T0" fmla="*/ 48 w 48"/>
                <a:gd name="T1" fmla="*/ 12 h 82"/>
                <a:gd name="T2" fmla="*/ 14 w 48"/>
                <a:gd name="T3" fmla="*/ 42 h 82"/>
                <a:gd name="T4" fmla="*/ 48 w 48"/>
                <a:gd name="T5" fmla="*/ 70 h 82"/>
                <a:gd name="T6" fmla="*/ 48 w 48"/>
                <a:gd name="T7" fmla="*/ 82 h 82"/>
                <a:gd name="T8" fmla="*/ 0 w 48"/>
                <a:gd name="T9" fmla="*/ 42 h 82"/>
                <a:gd name="T10" fmla="*/ 48 w 48"/>
                <a:gd name="T11" fmla="*/ 0 h 82"/>
                <a:gd name="T12" fmla="*/ 48 w 48"/>
                <a:gd name="T13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2">
                  <a:moveTo>
                    <a:pt x="48" y="12"/>
                  </a:moveTo>
                  <a:lnTo>
                    <a:pt x="14" y="42"/>
                  </a:lnTo>
                  <a:lnTo>
                    <a:pt x="48" y="70"/>
                  </a:lnTo>
                  <a:lnTo>
                    <a:pt x="48" y="82"/>
                  </a:lnTo>
                  <a:lnTo>
                    <a:pt x="0" y="42"/>
                  </a:lnTo>
                  <a:lnTo>
                    <a:pt x="48" y="0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/>
            </a:p>
          </p:txBody>
        </p:sp>
      </p:grpSp>
      <p:sp>
        <p:nvSpPr>
          <p:cNvPr id="83" name="Rectangle 82"/>
          <p:cNvSpPr/>
          <p:nvPr userDrawn="1"/>
        </p:nvSpPr>
        <p:spPr>
          <a:xfrm>
            <a:off x="3102781" y="638333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100" b="1" i="0" u="none" dirty="0">
                <a:solidFill>
                  <a:srgbClr val="358FCB"/>
                </a:solidFill>
                <a:latin typeface="+mj-ea"/>
                <a:ea typeface="+mj-ea"/>
              </a:rPr>
              <a:t>脑与认知计算实验室</a:t>
            </a:r>
            <a:endParaRPr lang="id-ID" sz="1050" b="1" i="0" u="none" baseline="0" dirty="0">
              <a:solidFill>
                <a:srgbClr val="358FCB"/>
              </a:solidFill>
              <a:latin typeface="+mj-ea"/>
              <a:ea typeface="+mj-ea"/>
            </a:endParaRPr>
          </a:p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Brain &amp; Cognitive Computing Lab ©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xucong08@163.com</a:t>
            </a:r>
            <a:endParaRPr lang="id-ID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Oval 89"/>
          <p:cNvSpPr/>
          <p:nvPr userDrawn="1"/>
        </p:nvSpPr>
        <p:spPr>
          <a:xfrm>
            <a:off x="11672882" y="-148007"/>
            <a:ext cx="655570" cy="655569"/>
          </a:xfrm>
          <a:prstGeom prst="ellipse">
            <a:avLst/>
          </a:prstGeom>
          <a:solidFill>
            <a:srgbClr val="358FCB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4B5E3D8-B559-49FC-84E7-900B409E63B2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1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3" grpId="1"/>
      <p:bldP spid="83" grpId="2"/>
      <p:bldP spid="83" grpId="3"/>
      <p:bldP spid="83" grpId="4"/>
      <p:bldP spid="83" grpId="5"/>
      <p:bldP spid="83" grpId="6"/>
      <p:bldP spid="83" grpId="7"/>
      <p:bldP spid="83" grpId="8"/>
      <p:bldP spid="83" grpId="9"/>
      <p:bldP spid="83" grpId="10"/>
      <p:bldP spid="83" grpId="11"/>
      <p:bldP spid="83" grpId="12"/>
      <p:bldP spid="83" grpId="13"/>
    </p:bld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7F7F7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6CEAD-6C4C-46CF-ADB1-280DD35AEF6B}" type="datetime1">
              <a:rPr lang="id-ID" smtClean="0"/>
              <a:pPr/>
              <a:t>06/06/2021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C500B-1BCB-452B-802D-F943D569753B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7062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7" r:id="rId5"/>
    <p:sldLayoutId id="2147483654" r:id="rId6"/>
    <p:sldLayoutId id="2147483655" r:id="rId7"/>
    <p:sldLayoutId id="2147483656" r:id="rId8"/>
    <p:sldLayoutId id="2147483653" r:id="rId9"/>
    <p:sldLayoutId id="2147483661" r:id="rId10"/>
    <p:sldLayoutId id="2147483658" r:id="rId11"/>
    <p:sldLayoutId id="2147483659" r:id="rId12"/>
    <p:sldLayoutId id="2147483660" r:id="rId13"/>
  </p:sldLayoutIdLst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F7F7F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56643" y="1715538"/>
            <a:ext cx="11478713" cy="250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"/>
              </a:spcBef>
              <a:defRPr/>
            </a:pPr>
            <a:r>
              <a:rPr lang="zh-CN" altLang="en-US" sz="60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类脑智能与神经工程研究中心</a:t>
            </a:r>
            <a:endParaRPr lang="en-US" altLang="zh-CN" sz="6000" b="1" dirty="0">
              <a:ln>
                <a:solidFill>
                  <a:srgbClr val="FF00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5000"/>
              </a:spcBef>
              <a:defRPr/>
            </a:pPr>
            <a:endParaRPr lang="en-US" altLang="zh-CN" sz="2000" b="1" dirty="0">
              <a:ln>
                <a:solidFill>
                  <a:srgbClr val="FF00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5000"/>
              </a:spcBef>
              <a:defRPr/>
            </a:pPr>
            <a:r>
              <a:rPr lang="en-US" altLang="zh-CN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Brain-inspired</a:t>
            </a:r>
            <a:r>
              <a:rPr lang="zh-CN" altLang="en-US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Intelligence</a:t>
            </a:r>
            <a:r>
              <a:rPr lang="zh-CN" altLang="en-US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600" b="1" dirty="0">
              <a:ln>
                <a:solidFill>
                  <a:srgbClr val="FF00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5000"/>
              </a:spcBef>
              <a:defRPr/>
            </a:pPr>
            <a:r>
              <a:rPr lang="en-US" altLang="zh-CN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Engineering</a:t>
            </a:r>
            <a:r>
              <a:rPr lang="zh-CN" altLang="en-US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  <a:r>
              <a:rPr lang="zh-CN" altLang="en-US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endParaRPr lang="id-ID" sz="4400" b="1" dirty="0">
              <a:ln>
                <a:solidFill>
                  <a:srgbClr val="FF00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51CBA27F-F61A-9E40-8043-48262D134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0807" y="4580169"/>
            <a:ext cx="5370381" cy="6832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fontAlgn="t">
              <a:lnSpc>
                <a:spcPct val="120000"/>
              </a:lnSpc>
              <a:defRPr/>
            </a:pPr>
            <a:r>
              <a:rPr kumimoji="1"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联系人：马琳</a:t>
            </a:r>
            <a:endParaRPr kumimoji="1" lang="en-US" altLang="zh-CN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4B71F313-3D89-1048-BC10-995033894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87" y="4198763"/>
            <a:ext cx="10207220" cy="85060"/>
          </a:xfrm>
          <a:prstGeom prst="rect">
            <a:avLst/>
          </a:prstGeom>
          <a:solidFill>
            <a:srgbClr val="0B70C0"/>
          </a:solidFill>
          <a:ln>
            <a:noFill/>
          </a:ln>
        </p:spPr>
        <p:txBody>
          <a:bodyPr wrap="none" lIns="91971" tIns="45986" rIns="91971" bIns="45986" anchor="ctr"/>
          <a:lstStyle/>
          <a:p>
            <a:pPr algn="ctr" fontAlgn="base">
              <a:spcBef>
                <a:spcPct val="20000"/>
              </a:spcBef>
              <a:spcAft>
                <a:spcPct val="20000"/>
              </a:spcAft>
              <a:buClr>
                <a:srgbClr val="FFFF00"/>
              </a:buClr>
              <a:buSzPct val="120000"/>
              <a:buFont typeface="Monotype Sorts"/>
              <a:buNone/>
            </a:pPr>
            <a:endParaRPr lang="zh-CN" altLang="zh-CN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3E6C9F-7EE6-534C-A245-379A83282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9" y="98254"/>
            <a:ext cx="3525097" cy="602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E9146E-48BC-A64C-B7FE-C0FE0656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58" y="75599"/>
            <a:ext cx="838200" cy="647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743193-00F3-E043-8502-C676360D7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68" y="75599"/>
            <a:ext cx="1892300" cy="647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EB3B79-209F-8044-B5A2-7B1362F3B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678" y="128533"/>
            <a:ext cx="685800" cy="1041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FF1CFC-6BAA-9E4E-97A6-AC0E7D075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88" y="98254"/>
            <a:ext cx="965200" cy="647700"/>
          </a:xfrm>
          <a:prstGeom prst="rect">
            <a:avLst/>
          </a:prstGeom>
        </p:spPr>
      </p:pic>
      <p:sp>
        <p:nvSpPr>
          <p:cNvPr id="14" name="Text Box 5">
            <a:extLst>
              <a:ext uri="{FF2B5EF4-FFF2-40B4-BE49-F238E27FC236}">
                <a16:creationId xmlns:a16="http://schemas.microsoft.com/office/drawing/2014/main" id="{7599B170-AE0B-6C4A-ADBB-3641B79FD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789" y="5434999"/>
            <a:ext cx="4292415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eaLnBrk="1" fontAlgn="t" hangingPunct="1">
              <a:defRPr kumimoji="1" sz="2200" b="1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ctr"/>
            <a:r>
              <a:rPr lang="zh-CN" altLang="en-US" sz="1800" dirty="0">
                <a:ln>
                  <a:noFill/>
                </a:ln>
                <a:cs typeface="Times New Roman" panose="02020603050405020304" pitchFamily="18" charset="0"/>
              </a:rPr>
              <a:t>电话：</a:t>
            </a:r>
            <a:r>
              <a:rPr lang="en-US" altLang="zh-CN" sz="1800" dirty="0">
                <a:ln>
                  <a:noFill/>
                </a:ln>
                <a:cs typeface="Times New Roman" panose="02020603050405020304" pitchFamily="18" charset="0"/>
              </a:rPr>
              <a:t>13304639057</a:t>
            </a:r>
          </a:p>
          <a:p>
            <a:pPr algn="ctr"/>
            <a:r>
              <a:rPr lang="en-US" altLang="zh-CN" sz="1800" dirty="0">
                <a:ln>
                  <a:noFill/>
                </a:ln>
                <a:cs typeface="Times New Roman" panose="02020603050405020304" pitchFamily="18" charset="0"/>
              </a:rPr>
              <a:t>Email</a:t>
            </a:r>
            <a:r>
              <a:rPr lang="zh-CN" altLang="en-US" sz="1800" dirty="0">
                <a:ln>
                  <a:noFill/>
                </a:ln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ln>
                  <a:noFill/>
                </a:ln>
                <a:cs typeface="Times New Roman" panose="02020603050405020304" pitchFamily="18" charset="0"/>
              </a:rPr>
              <a:t>malin_li@hit.edu.cn</a:t>
            </a:r>
            <a:endParaRPr lang="zh-CN" altLang="en-US" sz="1800" dirty="0">
              <a:ln>
                <a:noFill/>
              </a:ln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066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2">
            <a:extLst>
              <a:ext uri="{FF2B5EF4-FFF2-40B4-BE49-F238E27FC236}">
                <a16:creationId xmlns:a16="http://schemas.microsoft.com/office/drawing/2014/main" id="{F7D1329F-253B-4513-8E68-6DE243D32B9D}"/>
              </a:ext>
            </a:extLst>
          </p:cNvPr>
          <p:cNvSpPr txBox="1"/>
          <p:nvPr/>
        </p:nvSpPr>
        <p:spPr>
          <a:xfrm>
            <a:off x="777034" y="500139"/>
            <a:ext cx="331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606060"/>
                </a:solidFill>
                <a:latin typeface="+mj-ea"/>
                <a:ea typeface="+mj-ea"/>
              </a:rPr>
              <a:t>1</a:t>
            </a:r>
            <a:r>
              <a:rPr lang="zh-CN" altLang="en-US" sz="3200" b="1" dirty="0">
                <a:solidFill>
                  <a:srgbClr val="606060"/>
                </a:solidFill>
                <a:latin typeface="+mj-ea"/>
                <a:ea typeface="+mj-ea"/>
              </a:rPr>
              <a:t>、研究中心简介</a:t>
            </a:r>
            <a:endParaRPr lang="id-ID" sz="3200" b="1" dirty="0">
              <a:solidFill>
                <a:srgbClr val="358FCB"/>
              </a:solidFill>
              <a:latin typeface="+mj-ea"/>
              <a:ea typeface="+mj-ea"/>
            </a:endParaRP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69ADE26E-F46B-9D41-869D-FB8DC31312D7}"/>
              </a:ext>
            </a:extLst>
          </p:cNvPr>
          <p:cNvSpPr/>
          <p:nvPr/>
        </p:nvSpPr>
        <p:spPr>
          <a:xfrm>
            <a:off x="5656750" y="755536"/>
            <a:ext cx="5604577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主要研究方向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11175C-612A-D749-AE65-F19A5A30AFC0}"/>
              </a:ext>
            </a:extLst>
          </p:cNvPr>
          <p:cNvSpPr/>
          <p:nvPr/>
        </p:nvSpPr>
        <p:spPr>
          <a:xfrm>
            <a:off x="5876388" y="1294481"/>
            <a:ext cx="5772154" cy="1596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662" algn="just">
              <a:lnSpc>
                <a:spcPct val="125000"/>
              </a:lnSpc>
            </a:pPr>
            <a:r>
              <a:rPr lang="zh-CN" altLang="en-US" sz="2000" b="1" u="sng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类脑学习与记忆方法</a:t>
            </a:r>
            <a:r>
              <a:rPr lang="zh-CN" altLang="en-US" sz="2000" b="1" dirty="0">
                <a:solidFill>
                  <a:srgbClr val="606060"/>
                </a:solidFill>
                <a:latin typeface="+mj-ea"/>
                <a:ea typeface="+mj-ea"/>
              </a:rPr>
              <a:t>、情绪与脑认知状态及规律、类脑计算模型、</a:t>
            </a:r>
            <a:r>
              <a:rPr lang="zh-CN" altLang="en-US" sz="2000" b="1" u="sng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多媒体内容解析技术</a:t>
            </a:r>
            <a:r>
              <a:rPr lang="zh-CN" altLang="en-US" sz="2000" b="1" dirty="0">
                <a:solidFill>
                  <a:srgbClr val="606060"/>
                </a:solidFill>
                <a:latin typeface="+mj-ea"/>
                <a:ea typeface="+mj-ea"/>
              </a:rPr>
              <a:t>、智能信息处理技术、</a:t>
            </a:r>
            <a:r>
              <a:rPr lang="zh-CN" altLang="en-US" sz="2000" b="1" u="sng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脑疾病与脑康复设备</a:t>
            </a:r>
            <a:r>
              <a:rPr lang="zh-CN" altLang="en-US" sz="2000" b="1" dirty="0">
                <a:solidFill>
                  <a:srgbClr val="606060"/>
                </a:solidFill>
                <a:latin typeface="+mj-ea"/>
                <a:ea typeface="+mj-ea"/>
              </a:rPr>
              <a:t>、智能通信技术等；</a:t>
            </a:r>
            <a:endParaRPr lang="en-US" altLang="zh-CN" sz="2000" b="1" dirty="0">
              <a:solidFill>
                <a:srgbClr val="606060"/>
              </a:solidFill>
              <a:latin typeface="+mj-ea"/>
              <a:ea typeface="+mj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3B2AC49-AADC-406B-AA97-AF180407137E}"/>
              </a:ext>
            </a:extLst>
          </p:cNvPr>
          <p:cNvGrpSpPr/>
          <p:nvPr/>
        </p:nvGrpSpPr>
        <p:grpSpPr>
          <a:xfrm>
            <a:off x="274271" y="1557992"/>
            <a:ext cx="5480393" cy="4323544"/>
            <a:chOff x="1496786" y="1256595"/>
            <a:chExt cx="5617028" cy="445790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CC4A07D-9373-49AD-B249-8F2636EC78D7}"/>
                </a:ext>
              </a:extLst>
            </p:cNvPr>
            <p:cNvGrpSpPr/>
            <p:nvPr/>
          </p:nvGrpSpPr>
          <p:grpSpPr>
            <a:xfrm>
              <a:off x="1496786" y="1256595"/>
              <a:ext cx="5617028" cy="3929539"/>
              <a:chOff x="918435" y="1738140"/>
              <a:chExt cx="4535014" cy="3236857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E2507E3B-B2B4-4520-AEE9-21248DAB8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435" y="3785117"/>
                <a:ext cx="4535014" cy="1189880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8F5801CE-19DB-4FA4-8E86-F16BBA228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5277" y="1884295"/>
                <a:ext cx="2381673" cy="2349606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C08FAD18-9394-4DB8-A459-CA55ED412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8254" y="1738140"/>
                <a:ext cx="2574876" cy="2527413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43866D8-1FED-41CE-AF5C-1E5277457ABF}"/>
                </a:ext>
              </a:extLst>
            </p:cNvPr>
            <p:cNvSpPr txBox="1"/>
            <p:nvPr/>
          </p:nvSpPr>
          <p:spPr>
            <a:xfrm>
              <a:off x="1725344" y="5133444"/>
              <a:ext cx="5185652" cy="581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、脑科学与认知神经科学基础研究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DC6DCCA-C741-4821-AEC9-53B673B05487}"/>
                </a:ext>
              </a:extLst>
            </p:cNvPr>
            <p:cNvSpPr txBox="1"/>
            <p:nvPr/>
          </p:nvSpPr>
          <p:spPr>
            <a:xfrm>
              <a:off x="1611317" y="1256595"/>
              <a:ext cx="978312" cy="335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、类脑智能技术研究</a:t>
              </a:r>
              <a:endPara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EF1DB05-E8C4-4CE2-8F3C-970F4C32C909}"/>
                </a:ext>
              </a:extLst>
            </p:cNvPr>
            <p:cNvSpPr txBox="1"/>
            <p:nvPr/>
          </p:nvSpPr>
          <p:spPr>
            <a:xfrm>
              <a:off x="6094087" y="1256595"/>
              <a:ext cx="816909" cy="279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 人工智能应用研发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07D1F75A-D163-44C9-9735-4D57AA44DC8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t="15646" r="3459"/>
          <a:stretch/>
        </p:blipFill>
        <p:spPr>
          <a:xfrm>
            <a:off x="6147281" y="3907102"/>
            <a:ext cx="2222463" cy="1763116"/>
          </a:xfrm>
          <a:prstGeom prst="rect">
            <a:avLst/>
          </a:prstGeom>
        </p:spPr>
      </p:pic>
      <p:sp>
        <p:nvSpPr>
          <p:cNvPr id="26" name="矩形 10">
            <a:extLst>
              <a:ext uri="{FF2B5EF4-FFF2-40B4-BE49-F238E27FC236}">
                <a16:creationId xmlns:a16="http://schemas.microsoft.com/office/drawing/2014/main" id="{79593701-F181-49F1-BE75-27A475626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58" y="3391887"/>
            <a:ext cx="2927404" cy="49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脑电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EEG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认知实验平台</a:t>
            </a:r>
          </a:p>
        </p:txBody>
      </p:sp>
      <p:sp>
        <p:nvSpPr>
          <p:cNvPr id="27" name="矩形 15">
            <a:extLst>
              <a:ext uri="{FF2B5EF4-FFF2-40B4-BE49-F238E27FC236}">
                <a16:creationId xmlns:a16="http://schemas.microsoft.com/office/drawing/2014/main" id="{0BE4CCC1-36AC-4A7A-9BED-AB5FF6E70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0314" y="2482730"/>
            <a:ext cx="3111749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近红外</a:t>
            </a:r>
            <a:r>
              <a:rPr lang="en-US" altLang="zh-CN" sz="1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fNIRS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认知实验平台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3CEA9F4-52E9-4F5F-A2F0-C05C2E8377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3"/>
          <a:stretch/>
        </p:blipFill>
        <p:spPr>
          <a:xfrm>
            <a:off x="9050456" y="2921741"/>
            <a:ext cx="2286411" cy="159607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A66555C-C87A-4312-989F-9C51DCA712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55" y="5052868"/>
            <a:ext cx="2350819" cy="1763115"/>
          </a:xfrm>
          <a:prstGeom prst="rect">
            <a:avLst/>
          </a:prstGeom>
        </p:spPr>
      </p:pic>
      <p:sp>
        <p:nvSpPr>
          <p:cNvPr id="30" name="矩形 15">
            <a:extLst>
              <a:ext uri="{FF2B5EF4-FFF2-40B4-BE49-F238E27FC236}">
                <a16:creationId xmlns:a16="http://schemas.microsoft.com/office/drawing/2014/main" id="{EE8533FF-1D8F-4A8E-9812-8C120A729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8" y="4593960"/>
            <a:ext cx="290656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司法大数据处理实验平台</a:t>
            </a:r>
          </a:p>
        </p:txBody>
      </p:sp>
    </p:spTree>
    <p:extLst>
      <p:ext uri="{BB962C8B-B14F-4D97-AF65-F5344CB8AC3E}">
        <p14:creationId xmlns:p14="http://schemas.microsoft.com/office/powerpoint/2010/main" val="2143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2">
            <a:extLst>
              <a:ext uri="{FF2B5EF4-FFF2-40B4-BE49-F238E27FC236}">
                <a16:creationId xmlns:a16="http://schemas.microsoft.com/office/drawing/2014/main" id="{F7D1329F-253B-4513-8E68-6DE243D32B9D}"/>
              </a:ext>
            </a:extLst>
          </p:cNvPr>
          <p:cNvSpPr txBox="1"/>
          <p:nvPr/>
        </p:nvSpPr>
        <p:spPr>
          <a:xfrm>
            <a:off x="777034" y="500139"/>
            <a:ext cx="6250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606060"/>
                </a:solidFill>
                <a:latin typeface="+mj-ea"/>
                <a:ea typeface="+mj-ea"/>
              </a:rPr>
              <a:t>2</a:t>
            </a:r>
            <a:r>
              <a:rPr lang="zh-CN" altLang="en-US" sz="3200" b="1" dirty="0">
                <a:solidFill>
                  <a:srgbClr val="606060"/>
                </a:solidFill>
                <a:latin typeface="+mj-ea"/>
                <a:ea typeface="+mj-ea"/>
              </a:rPr>
              <a:t>、研究中心主任</a:t>
            </a:r>
            <a:r>
              <a:rPr lang="en-US" altLang="zh-CN" sz="3200" b="1" dirty="0">
                <a:solidFill>
                  <a:srgbClr val="606060"/>
                </a:solidFill>
                <a:latin typeface="+mj-ea"/>
                <a:ea typeface="+mj-ea"/>
              </a:rPr>
              <a:t>——</a:t>
            </a:r>
            <a:r>
              <a:rPr lang="zh-CN" altLang="en-US" sz="3200" b="1" dirty="0">
                <a:solidFill>
                  <a:srgbClr val="606060"/>
                </a:solidFill>
                <a:latin typeface="+mj-ea"/>
                <a:ea typeface="+mj-ea"/>
              </a:rPr>
              <a:t>李海峰教授</a:t>
            </a:r>
            <a:endParaRPr lang="id-ID" sz="3200" b="1" dirty="0">
              <a:solidFill>
                <a:srgbClr val="358FCB"/>
              </a:solidFill>
              <a:latin typeface="+mj-ea"/>
              <a:ea typeface="+mj-ea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A54AB781-D80E-394A-A5A6-262AEA293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975" y="3931988"/>
            <a:ext cx="10628049" cy="26341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Segoe UI" panose="020B0502040204020203" pitchFamily="34" charset="0"/>
              </a:defRPr>
            </a:lvl2pPr>
            <a:lvl3pPr marL="1143000" indent="-228600">
              <a:defRPr>
                <a:latin typeface="Segoe UI" panose="020B0502040204020203" pitchFamily="34" charset="0"/>
              </a:defRPr>
            </a:lvl3pPr>
            <a:lvl4pPr marL="1600200" indent="-228600">
              <a:defRPr>
                <a:latin typeface="Segoe UI" panose="020B0502040204020203" pitchFamily="34" charset="0"/>
              </a:defRPr>
            </a:lvl4pPr>
            <a:lvl5pPr marL="2057400" indent="-228600">
              <a:defRPr>
                <a:latin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Segoe UI" panose="020B0502040204020203" pitchFamily="34" charset="0"/>
              </a:defRPr>
            </a:lvl9pPr>
          </a:lstStyle>
          <a:p>
            <a:r>
              <a:rPr lang="zh-CN" altLang="en-US" b="1" dirty="0">
                <a:solidFill>
                  <a:schemeClr val="tx1"/>
                </a:solidFill>
              </a:rPr>
              <a:t>智能信息处理（特别是语音处理技术），认知计算（特别是脑机接口技术），认知科学与智能科学（特别是听觉认知研究）；</a:t>
            </a:r>
          </a:p>
          <a:p>
            <a:r>
              <a:rPr lang="zh-CN" altLang="en-US" b="1" dirty="0">
                <a:solidFill>
                  <a:schemeClr val="tx1"/>
                </a:solidFill>
              </a:rPr>
              <a:t>先后完成和参加了航天基金项目、教育部博士点基金项目、</a:t>
            </a:r>
            <a:r>
              <a:rPr lang="en-US" altLang="zh-CN" b="1" dirty="0">
                <a:solidFill>
                  <a:schemeClr val="tx1"/>
                </a:solidFill>
              </a:rPr>
              <a:t>863</a:t>
            </a:r>
            <a:r>
              <a:rPr lang="zh-CN" altLang="en-US" b="1" dirty="0">
                <a:solidFill>
                  <a:schemeClr val="tx1"/>
                </a:solidFill>
              </a:rPr>
              <a:t>重点项目、国家自然科学基金项目等十余项科研项目；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获得省级教学成果一等奖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项，二等奖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项；省部级科技一等奖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项、二等奖</a:t>
            </a:r>
            <a:r>
              <a:rPr lang="en-US" altLang="zh-CN" b="1" dirty="0">
                <a:solidFill>
                  <a:schemeClr val="tx1"/>
                </a:solidFill>
              </a:rPr>
              <a:t>2</a:t>
            </a:r>
            <a:r>
              <a:rPr lang="zh-CN" altLang="en-US" b="1" dirty="0">
                <a:solidFill>
                  <a:schemeClr val="tx1"/>
                </a:solidFill>
              </a:rPr>
              <a:t>项；获中国高校科技进步一等奖和发明一等奖；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发表学术论文</a:t>
            </a:r>
            <a:r>
              <a:rPr lang="en-US" altLang="zh-CN" b="1" dirty="0">
                <a:solidFill>
                  <a:schemeClr val="tx1"/>
                </a:solidFill>
              </a:rPr>
              <a:t>150</a:t>
            </a:r>
            <a:r>
              <a:rPr lang="zh-CN" altLang="en-US" b="1" dirty="0">
                <a:solidFill>
                  <a:schemeClr val="tx1"/>
                </a:solidFill>
              </a:rPr>
              <a:t>余篇，著译书</a:t>
            </a:r>
            <a:r>
              <a:rPr lang="en-US" altLang="zh-CN" b="1" dirty="0">
                <a:solidFill>
                  <a:schemeClr val="tx1"/>
                </a:solidFill>
              </a:rPr>
              <a:t>2</a:t>
            </a:r>
            <a:r>
              <a:rPr lang="zh-CN" altLang="en-US" b="1" dirty="0">
                <a:solidFill>
                  <a:schemeClr val="tx1"/>
                </a:solidFill>
              </a:rPr>
              <a:t>部。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43CF8140-14FE-8A42-8019-82966E83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-1" b="-943"/>
          <a:stretch/>
        </p:blipFill>
        <p:spPr>
          <a:xfrm>
            <a:off x="1055335" y="1177374"/>
            <a:ext cx="1865726" cy="2577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矩形 5">
            <a:extLst>
              <a:ext uri="{FF2B5EF4-FFF2-40B4-BE49-F238E27FC236}">
                <a16:creationId xmlns:a16="http://schemas.microsoft.com/office/drawing/2014/main" id="{9001EBEB-9911-914E-B7B6-41E0AF73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362" y="1061951"/>
            <a:ext cx="7341638" cy="257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52A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国家重点研发计划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首席科学家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52A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科技部“</a:t>
            </a:r>
            <a:r>
              <a:rPr lang="en-US" altLang="zh-CN" sz="2000" b="1" dirty="0">
                <a:solidFill>
                  <a:srgbClr val="052A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2000" b="1" dirty="0">
                <a:solidFill>
                  <a:srgbClr val="052A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脑科学与类脑研究”重大项目专家组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 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52A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中国计算机学会语音对话与听觉专委会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副主任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52A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深圳市脑机接口与类脑智能重点实验室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主任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52A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深圳航天科技创新研究院脑科学与人工智能研究中心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主任</a:t>
            </a:r>
            <a:endParaRPr lang="en-US" altLang="zh-CN" sz="2000" b="1" dirty="0">
              <a:solidFill>
                <a:srgbClr val="052A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52A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全国信息技术标准化技术委员会用户界面分委会 委员</a:t>
            </a:r>
            <a:endParaRPr lang="en-US" altLang="zh-CN" sz="2000" b="1" dirty="0">
              <a:solidFill>
                <a:srgbClr val="052A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52A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中国生物医学工程学会医学神经工程分委会 委员</a:t>
            </a:r>
            <a:endParaRPr lang="en-US" altLang="zh-CN" sz="2000" b="1" dirty="0">
              <a:solidFill>
                <a:srgbClr val="052A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2">
            <a:extLst>
              <a:ext uri="{FF2B5EF4-FFF2-40B4-BE49-F238E27FC236}">
                <a16:creationId xmlns:a16="http://schemas.microsoft.com/office/drawing/2014/main" id="{C4303141-B6B8-4747-824A-07C00126B74D}"/>
              </a:ext>
            </a:extLst>
          </p:cNvPr>
          <p:cNvCxnSpPr/>
          <p:nvPr/>
        </p:nvCxnSpPr>
        <p:spPr>
          <a:xfrm>
            <a:off x="1098103" y="3846983"/>
            <a:ext cx="7850079" cy="0"/>
          </a:xfrm>
          <a:prstGeom prst="line">
            <a:avLst/>
          </a:prstGeom>
          <a:ln w="28575"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34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2">
            <a:extLst>
              <a:ext uri="{FF2B5EF4-FFF2-40B4-BE49-F238E27FC236}">
                <a16:creationId xmlns:a16="http://schemas.microsoft.com/office/drawing/2014/main" id="{F7D1329F-253B-4513-8E68-6DE243D32B9D}"/>
              </a:ext>
            </a:extLst>
          </p:cNvPr>
          <p:cNvSpPr txBox="1"/>
          <p:nvPr/>
        </p:nvSpPr>
        <p:spPr>
          <a:xfrm>
            <a:off x="777034" y="500139"/>
            <a:ext cx="4733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606060"/>
                </a:solidFill>
                <a:latin typeface="+mj-ea"/>
                <a:ea typeface="+mj-ea"/>
              </a:rPr>
              <a:t>3</a:t>
            </a:r>
            <a:r>
              <a:rPr lang="zh-CN" altLang="en-US" sz="3200" b="1" dirty="0">
                <a:solidFill>
                  <a:srgbClr val="606060"/>
                </a:solidFill>
                <a:latin typeface="+mj-ea"/>
                <a:ea typeface="+mj-ea"/>
              </a:rPr>
              <a:t>、</a:t>
            </a:r>
            <a:r>
              <a:rPr lang="en-US" altLang="zh-CN" sz="3200" b="1" dirty="0">
                <a:solidFill>
                  <a:srgbClr val="606060"/>
                </a:solidFill>
                <a:latin typeface="+mj-ea"/>
                <a:ea typeface="+mj-ea"/>
              </a:rPr>
              <a:t>2020</a:t>
            </a:r>
            <a:r>
              <a:rPr lang="zh-CN" altLang="en-US" sz="3200" b="1" dirty="0">
                <a:solidFill>
                  <a:srgbClr val="606060"/>
                </a:solidFill>
                <a:latin typeface="+mj-ea"/>
                <a:ea typeface="+mj-ea"/>
              </a:rPr>
              <a:t>年主要研究成果</a:t>
            </a:r>
            <a:endParaRPr lang="id-ID" sz="3200" b="1" dirty="0">
              <a:solidFill>
                <a:srgbClr val="358FCB"/>
              </a:solidFill>
              <a:latin typeface="+mj-ea"/>
              <a:ea typeface="+mj-ea"/>
            </a:endParaRPr>
          </a:p>
        </p:txBody>
      </p:sp>
      <p:sp>
        <p:nvSpPr>
          <p:cNvPr id="15" name="AutoShape 33">
            <a:extLst>
              <a:ext uri="{FF2B5EF4-FFF2-40B4-BE49-F238E27FC236}">
                <a16:creationId xmlns:a16="http://schemas.microsoft.com/office/drawing/2014/main" id="{1FAD6D19-22CA-40E1-9778-787DC2AFB5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7064" y="5990154"/>
            <a:ext cx="11234605" cy="405117"/>
          </a:xfrm>
          <a:prstGeom prst="roundRect">
            <a:avLst>
              <a:gd name="adj" fmla="val 3109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 w="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just">
              <a:lnSpc>
                <a:spcPct val="114000"/>
              </a:lnSpc>
              <a:buClr>
                <a:srgbClr val="C00000"/>
              </a:buClr>
              <a:defRPr/>
            </a:pPr>
            <a:r>
              <a:rPr lang="en-US" altLang="zh-CN" sz="1800" b="1" spc="50" dirty="0">
                <a:ln w="11430"/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800" b="1" spc="50" dirty="0">
                <a:ln w="11430"/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年度</a:t>
            </a:r>
            <a:r>
              <a:rPr lang="zh-CN" altLang="en-US" sz="1800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，共发表</a:t>
            </a:r>
            <a:r>
              <a:rPr lang="en-US" altLang="zh-CN" sz="1800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SCI</a:t>
            </a:r>
            <a:r>
              <a:rPr lang="zh-CN" altLang="en-US" sz="1800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等高水平论文</a:t>
            </a:r>
            <a:r>
              <a:rPr lang="en-US" altLang="zh-CN" sz="1800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篇，获得专利授权</a:t>
            </a:r>
            <a:r>
              <a:rPr lang="en-US" altLang="zh-CN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项，软件著作权</a:t>
            </a:r>
            <a:r>
              <a:rPr lang="en-US" altLang="zh-CN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项。培养博士</a:t>
            </a:r>
            <a:r>
              <a:rPr lang="en-US" altLang="zh-CN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名，硕士</a:t>
            </a:r>
            <a:r>
              <a:rPr lang="en-US" altLang="zh-CN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 spc="50" dirty="0">
                <a:ln w="11430"/>
                <a:solidFill>
                  <a:srgbClr val="606060"/>
                </a:solidFill>
                <a:latin typeface="微软雅黑" pitchFamily="34" charset="-122"/>
                <a:ea typeface="微软雅黑" pitchFamily="34" charset="-122"/>
              </a:rPr>
              <a:t>名。</a:t>
            </a:r>
            <a:endParaRPr lang="zh-CN" altLang="en-US" sz="1800" b="1" spc="50" dirty="0">
              <a:ln w="11430"/>
              <a:solidFill>
                <a:srgbClr val="606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032E792-51D9-4BA5-85A5-823604FEDE69}"/>
              </a:ext>
            </a:extLst>
          </p:cNvPr>
          <p:cNvGrpSpPr/>
          <p:nvPr/>
        </p:nvGrpSpPr>
        <p:grpSpPr>
          <a:xfrm>
            <a:off x="5162660" y="2855009"/>
            <a:ext cx="3053888" cy="1619776"/>
            <a:chOff x="6009249" y="2618486"/>
            <a:chExt cx="6048673" cy="122989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D0970D9-BFBD-48F0-BE61-EE1E506B8C54}"/>
                </a:ext>
              </a:extLst>
            </p:cNvPr>
            <p:cNvSpPr/>
            <p:nvPr/>
          </p:nvSpPr>
          <p:spPr>
            <a:xfrm>
              <a:off x="6009249" y="2618486"/>
              <a:ext cx="6048673" cy="9243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30">
              <a:extLst>
                <a:ext uri="{FF2B5EF4-FFF2-40B4-BE49-F238E27FC236}">
                  <a16:creationId xmlns:a16="http://schemas.microsoft.com/office/drawing/2014/main" id="{7BF041C4-DED1-49FD-8696-CD3D16945F0D}"/>
                </a:ext>
              </a:extLst>
            </p:cNvPr>
            <p:cNvSpPr txBox="1"/>
            <p:nvPr/>
          </p:nvSpPr>
          <p:spPr>
            <a:xfrm>
              <a:off x="6176233" y="2627228"/>
              <a:ext cx="5714712" cy="1221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801688" eaLnBrk="1" fontAlgn="auto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国家重点研发计划“刑事执行监督控制技术”项目</a:t>
              </a:r>
              <a:endParaRPr lang="en-US" altLang="zh-CN" sz="2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Rectangle 22">
            <a:extLst>
              <a:ext uri="{FF2B5EF4-FFF2-40B4-BE49-F238E27FC236}">
                <a16:creationId xmlns:a16="http://schemas.microsoft.com/office/drawing/2014/main" id="{BA59B36F-97B5-4EBB-BBF4-FA1063FEF6AC}"/>
              </a:ext>
            </a:extLst>
          </p:cNvPr>
          <p:cNvSpPr/>
          <p:nvPr/>
        </p:nvSpPr>
        <p:spPr>
          <a:xfrm>
            <a:off x="5169262" y="4032455"/>
            <a:ext cx="2728383" cy="183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完成系统集成：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实现高效狱政管理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实现智能化监督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实现安全远程帮教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实现跨部门协同工作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564C758-38EF-43D8-B7F1-90D2682F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768" y="3905193"/>
            <a:ext cx="3838223" cy="20849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843BEEF-1A9B-4C11-B62D-A0F78D942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946" y="2734810"/>
            <a:ext cx="3296063" cy="1854035"/>
          </a:xfrm>
          <a:prstGeom prst="rect">
            <a:avLst/>
          </a:prstGeom>
        </p:spPr>
      </p:pic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CE3BA6DA-4E9C-4D4E-9294-7D6BBC1342AA}"/>
              </a:ext>
            </a:extLst>
          </p:cNvPr>
          <p:cNvSpPr txBox="1">
            <a:spLocks/>
          </p:cNvSpPr>
          <p:nvPr/>
        </p:nvSpPr>
        <p:spPr>
          <a:xfrm>
            <a:off x="345628" y="2972860"/>
            <a:ext cx="4627919" cy="3428009"/>
          </a:xfrm>
          <a:prstGeom prst="rect">
            <a:avLst/>
          </a:prstGeom>
        </p:spPr>
        <p:txBody>
          <a:bodyPr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年度新获项目：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国家重点研发计划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课题：基于认知与脑调控技术的极端犯罪心理干预机制与装备研究，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/1361.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国家自然科学基金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区域创新项目：寒地颞叶癫痫硬化海马差异基因神经元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MRI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网络图谱的研究，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/260.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国防科技创新特区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重点项目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140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人民网国家重点实验室项目：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传播内容层级化的可信存储、价值观分析及数字化标准方法研究，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93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29DCC5C-BCFF-445E-A12C-5F3AB16F07F3}"/>
              </a:ext>
            </a:extLst>
          </p:cNvPr>
          <p:cNvSpPr/>
          <p:nvPr/>
        </p:nvSpPr>
        <p:spPr>
          <a:xfrm>
            <a:off x="417941" y="1531863"/>
            <a:ext cx="2045084" cy="812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30">
            <a:extLst>
              <a:ext uri="{FF2B5EF4-FFF2-40B4-BE49-F238E27FC236}">
                <a16:creationId xmlns:a16="http://schemas.microsoft.com/office/drawing/2014/main" id="{E5D65B85-0C19-42F1-8268-F6334476C862}"/>
              </a:ext>
            </a:extLst>
          </p:cNvPr>
          <p:cNvSpPr txBox="1"/>
          <p:nvPr/>
        </p:nvSpPr>
        <p:spPr>
          <a:xfrm>
            <a:off x="395815" y="1477083"/>
            <a:ext cx="2045084" cy="82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1688">
              <a:lnSpc>
                <a:spcPts val="3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发戴式的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801688">
              <a:lnSpc>
                <a:spcPts val="3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脑电信号采集装置 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AFCB9A7-A5F0-4854-8D39-268AC6624FBD}"/>
              </a:ext>
            </a:extLst>
          </p:cNvPr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02995" y="1133605"/>
            <a:ext cx="2314009" cy="17905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0AB7BE02-BB97-4FD7-B493-67A82A2B8A8F}"/>
              </a:ext>
            </a:extLst>
          </p:cNvPr>
          <p:cNvSpPr/>
          <p:nvPr/>
        </p:nvSpPr>
        <p:spPr>
          <a:xfrm>
            <a:off x="5564348" y="1299248"/>
            <a:ext cx="2225810" cy="701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30">
            <a:extLst>
              <a:ext uri="{FF2B5EF4-FFF2-40B4-BE49-F238E27FC236}">
                <a16:creationId xmlns:a16="http://schemas.microsoft.com/office/drawing/2014/main" id="{589A2508-7AD3-4E47-B713-DB2FA5D2B57E}"/>
              </a:ext>
            </a:extLst>
          </p:cNvPr>
          <p:cNvSpPr txBox="1"/>
          <p:nvPr/>
        </p:nvSpPr>
        <p:spPr>
          <a:xfrm>
            <a:off x="5504165" y="1200943"/>
            <a:ext cx="2348089" cy="82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1688">
              <a:lnSpc>
                <a:spcPts val="3000"/>
              </a:lnSpc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开展人员活动状态下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801688">
              <a:lnSpc>
                <a:spcPts val="3000"/>
              </a:lnSpc>
              <a:defRPr/>
            </a:pP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的脑认知规律研究</a:t>
            </a:r>
            <a:endParaRPr lang="en-US" altLang="zh-CN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0CC85E3-DFB9-410E-B76F-C3200BFE02E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878155" y="959352"/>
            <a:ext cx="2891542" cy="16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1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3308718" y="5017732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58FCB"/>
                </a:solidFill>
                <a:latin typeface="Raleway" panose="020B0003030101060003" pitchFamily="34" charset="0"/>
              </a:rPr>
              <a:t>“类脑智能与神经工程”研究中心介绍汇报</a:t>
            </a:r>
            <a:endParaRPr lang="id-ID" sz="2400" dirty="0">
              <a:solidFill>
                <a:srgbClr val="358FCB"/>
              </a:solidFill>
              <a:latin typeface="Raleway" panose="020B00030301010600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8937" y="1212147"/>
            <a:ext cx="4307589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606060"/>
                </a:solidFill>
                <a:latin typeface="Raleway" panose="020B0003030101060003" pitchFamily="34" charset="0"/>
              </a:rPr>
              <a:t>谢谢！</a:t>
            </a:r>
            <a:endParaRPr lang="en-US" altLang="zh-CN" sz="5400" dirty="0">
              <a:solidFill>
                <a:srgbClr val="606060"/>
              </a:solidFill>
              <a:latin typeface="Raleway" panose="020B0003030101060003" pitchFamily="34" charset="0"/>
            </a:endParaRPr>
          </a:p>
          <a:p>
            <a:r>
              <a:rPr lang="zh-CN" altLang="en-US" sz="5400" dirty="0">
                <a:solidFill>
                  <a:srgbClr val="606060"/>
                </a:solidFill>
                <a:latin typeface="Raleway" panose="020B0003030101060003" pitchFamily="34" charset="0"/>
              </a:rPr>
              <a:t>欢迎加入：</a:t>
            </a:r>
            <a:endParaRPr lang="en-US" altLang="zh-CN" sz="5400" dirty="0">
              <a:solidFill>
                <a:srgbClr val="606060"/>
              </a:solidFill>
              <a:latin typeface="Raleway" panose="020B0003030101060003" pitchFamily="34" charset="0"/>
            </a:endParaRPr>
          </a:p>
          <a:p>
            <a:r>
              <a:rPr lang="zh-CN" altLang="en-US" sz="8000" b="1" dirty="0">
                <a:solidFill>
                  <a:srgbClr val="C00000"/>
                </a:solidFill>
                <a:latin typeface="Raleway" panose="020B0003030101060003" pitchFamily="34" charset="0"/>
              </a:rPr>
              <a:t>脑中心！</a:t>
            </a:r>
            <a:endParaRPr lang="id-ID" sz="8000" b="1" dirty="0">
              <a:solidFill>
                <a:srgbClr val="C00000"/>
              </a:solidFill>
              <a:latin typeface="Raleway" panose="020B00030301010600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09158" y="5590677"/>
            <a:ext cx="773681" cy="67506"/>
            <a:chOff x="5800526" y="4057907"/>
            <a:chExt cx="773681" cy="67506"/>
          </a:xfrm>
        </p:grpSpPr>
        <p:sp>
          <p:nvSpPr>
            <p:cNvPr id="15" name="Oval 14"/>
            <p:cNvSpPr/>
            <p:nvPr/>
          </p:nvSpPr>
          <p:spPr>
            <a:xfrm>
              <a:off x="5800526" y="4057907"/>
              <a:ext cx="67506" cy="67506"/>
            </a:xfrm>
            <a:prstGeom prst="ellipse">
              <a:avLst/>
            </a:prstGeom>
            <a:solidFill>
              <a:srgbClr val="358F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/>
            <p:cNvSpPr/>
            <p:nvPr/>
          </p:nvSpPr>
          <p:spPr>
            <a:xfrm>
              <a:off x="5879481" y="4057907"/>
              <a:ext cx="67506" cy="67506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/>
            <p:cNvSpPr/>
            <p:nvPr/>
          </p:nvSpPr>
          <p:spPr>
            <a:xfrm>
              <a:off x="5958437" y="4057907"/>
              <a:ext cx="67506" cy="67506"/>
            </a:xfrm>
            <a:prstGeom prst="ellipse">
              <a:avLst/>
            </a:prstGeom>
            <a:solidFill>
              <a:srgbClr val="358FC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/>
            <p:cNvSpPr/>
            <p:nvPr/>
          </p:nvSpPr>
          <p:spPr>
            <a:xfrm>
              <a:off x="6037392" y="4057907"/>
              <a:ext cx="67506" cy="67506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/>
            <p:cNvSpPr/>
            <p:nvPr/>
          </p:nvSpPr>
          <p:spPr>
            <a:xfrm>
              <a:off x="6116347" y="4057907"/>
              <a:ext cx="67506" cy="67506"/>
            </a:xfrm>
            <a:prstGeom prst="ellipse">
              <a:avLst/>
            </a:prstGeom>
            <a:solidFill>
              <a:srgbClr val="358FC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/>
            <p:cNvSpPr/>
            <p:nvPr/>
          </p:nvSpPr>
          <p:spPr>
            <a:xfrm>
              <a:off x="6190880" y="4057907"/>
              <a:ext cx="67506" cy="67506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/>
            <p:cNvSpPr/>
            <p:nvPr/>
          </p:nvSpPr>
          <p:spPr>
            <a:xfrm>
              <a:off x="6269835" y="4057907"/>
              <a:ext cx="67506" cy="67506"/>
            </a:xfrm>
            <a:prstGeom prst="ellipse">
              <a:avLst/>
            </a:prstGeom>
            <a:solidFill>
              <a:srgbClr val="358FC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/>
            <p:cNvSpPr/>
            <p:nvPr/>
          </p:nvSpPr>
          <p:spPr>
            <a:xfrm>
              <a:off x="6348791" y="4057907"/>
              <a:ext cx="67506" cy="67506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/>
            <p:cNvSpPr/>
            <p:nvPr/>
          </p:nvSpPr>
          <p:spPr>
            <a:xfrm>
              <a:off x="6427746" y="4057907"/>
              <a:ext cx="67506" cy="67506"/>
            </a:xfrm>
            <a:prstGeom prst="ellipse">
              <a:avLst/>
            </a:prstGeom>
            <a:solidFill>
              <a:srgbClr val="358FCB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/>
            <p:cNvSpPr/>
            <p:nvPr/>
          </p:nvSpPr>
          <p:spPr>
            <a:xfrm>
              <a:off x="6506701" y="4057907"/>
              <a:ext cx="67506" cy="67506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0" name="Rectangle 57">
            <a:extLst>
              <a:ext uri="{FF2B5EF4-FFF2-40B4-BE49-F238E27FC236}">
                <a16:creationId xmlns:a16="http://schemas.microsoft.com/office/drawing/2014/main" id="{9C6CB55D-15CC-4AEB-BB5A-063016649732}"/>
              </a:ext>
            </a:extLst>
          </p:cNvPr>
          <p:cNvSpPr/>
          <p:nvPr/>
        </p:nvSpPr>
        <p:spPr>
          <a:xfrm>
            <a:off x="5234225" y="588074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606060"/>
                </a:solidFill>
                <a:latin typeface="Raleway" panose="020B0003030101060003" pitchFamily="34" charset="0"/>
              </a:rPr>
              <a:t>联系人：</a:t>
            </a:r>
            <a:r>
              <a:rPr lang="zh-CN" altLang="en-US" sz="2000" dirty="0">
                <a:solidFill>
                  <a:srgbClr val="358FCB"/>
                </a:solidFill>
                <a:latin typeface="Raleway" panose="020B0003030101060003" pitchFamily="34" charset="0"/>
              </a:rPr>
              <a:t>马琳</a:t>
            </a:r>
            <a:endParaRPr lang="id-ID" sz="2000" dirty="0">
              <a:solidFill>
                <a:srgbClr val="358FCB"/>
              </a:solidFill>
              <a:latin typeface="Raleway" panose="020B0003030101060003" pitchFamily="34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13F5B6F-12D5-5445-A2F2-08CD54DCC390}"/>
              </a:ext>
            </a:extLst>
          </p:cNvPr>
          <p:cNvSpPr txBox="1"/>
          <p:nvPr/>
        </p:nvSpPr>
        <p:spPr>
          <a:xfrm>
            <a:off x="5821866" y="2135477"/>
            <a:ext cx="593303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606060"/>
                </a:solidFill>
                <a:latin typeface="Raleway" panose="020B0003030101060003" pitchFamily="34" charset="0"/>
              </a:rPr>
              <a:t>电话：</a:t>
            </a:r>
            <a:endParaRPr lang="en-US" altLang="zh-CN" sz="3200" dirty="0">
              <a:solidFill>
                <a:srgbClr val="606060"/>
              </a:solidFill>
              <a:latin typeface="Raleway" panose="020B0003030101060003" pitchFamily="34" charset="0"/>
            </a:endParaRPr>
          </a:p>
          <a:p>
            <a:r>
              <a:rPr lang="en-US" altLang="zh-CN" sz="3200" dirty="0">
                <a:solidFill>
                  <a:srgbClr val="606060"/>
                </a:solidFill>
                <a:latin typeface="Raleway" panose="020B0003030101060003" pitchFamily="34" charset="0"/>
              </a:rPr>
              <a:t>	13304639057</a:t>
            </a:r>
            <a:r>
              <a:rPr lang="zh-CN" altLang="en-US" sz="3200" dirty="0">
                <a:solidFill>
                  <a:srgbClr val="606060"/>
                </a:solidFill>
                <a:latin typeface="Raleway" panose="020B0003030101060003" pitchFamily="34" charset="0"/>
              </a:rPr>
              <a:t>（微信同号）</a:t>
            </a:r>
            <a:endParaRPr lang="en-US" altLang="zh-CN" sz="3200" dirty="0">
              <a:solidFill>
                <a:srgbClr val="606060"/>
              </a:solidFill>
              <a:latin typeface="Raleway" panose="020B0003030101060003" pitchFamily="34" charset="0"/>
            </a:endParaRPr>
          </a:p>
          <a:p>
            <a:r>
              <a:rPr lang="en-US" altLang="zh-CN" sz="3200" dirty="0">
                <a:solidFill>
                  <a:srgbClr val="606060"/>
                </a:solidFill>
                <a:latin typeface="Raleway" panose="020B0003030101060003" pitchFamily="34" charset="0"/>
              </a:rPr>
              <a:t>E-mail</a:t>
            </a:r>
            <a:r>
              <a:rPr lang="zh-CN" altLang="en-US" sz="3200" dirty="0">
                <a:solidFill>
                  <a:srgbClr val="606060"/>
                </a:solidFill>
                <a:latin typeface="Raleway" panose="020B0003030101060003" pitchFamily="34" charset="0"/>
              </a:rPr>
              <a:t>：</a:t>
            </a:r>
            <a:endParaRPr lang="en-US" altLang="zh-CN" sz="3200" dirty="0">
              <a:solidFill>
                <a:srgbClr val="606060"/>
              </a:solidFill>
              <a:latin typeface="Raleway" panose="020B0003030101060003" pitchFamily="34" charset="0"/>
            </a:endParaRPr>
          </a:p>
          <a:p>
            <a:r>
              <a:rPr lang="en-US" sz="3200" dirty="0">
                <a:solidFill>
                  <a:srgbClr val="606060"/>
                </a:solidFill>
                <a:latin typeface="Raleway" panose="020B0003030101060003" pitchFamily="34" charset="0"/>
              </a:rPr>
              <a:t>	</a:t>
            </a:r>
            <a:r>
              <a:rPr lang="en-US" altLang="zh-CN" sz="3200" dirty="0">
                <a:solidFill>
                  <a:srgbClr val="606060"/>
                </a:solidFill>
                <a:latin typeface="Raleway" panose="020B0003030101060003" pitchFamily="34" charset="0"/>
              </a:rPr>
              <a:t>malin_lihit.edu.cn</a:t>
            </a:r>
            <a:endParaRPr lang="id-ID" sz="3200" dirty="0">
              <a:solidFill>
                <a:srgbClr val="606060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502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solidFill>
            <a:schemeClr val="bg1">
              <a:lumMod val="50000"/>
            </a:schemeClr>
          </a:solidFill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11988</TotalTime>
  <Words>534</Words>
  <Application>Microsoft Office PowerPoint</Application>
  <PresentationFormat>宽屏</PresentationFormat>
  <Paragraphs>58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Monotype Sorts</vt:lpstr>
      <vt:lpstr>Raleway</vt:lpstr>
      <vt:lpstr>黑体</vt:lpstr>
      <vt:lpstr>微软雅黑</vt:lpstr>
      <vt:lpstr>Arial</vt:lpstr>
      <vt:lpstr>Arial Black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user</dc:creator>
  <cp:keywords/>
  <dc:description/>
  <cp:lastModifiedBy>Li Haifeng</cp:lastModifiedBy>
  <cp:revision>818</cp:revision>
  <dcterms:created xsi:type="dcterms:W3CDTF">2014-06-26T04:26:33Z</dcterms:created>
  <dcterms:modified xsi:type="dcterms:W3CDTF">2021-06-06T06:03:53Z</dcterms:modified>
  <cp:category/>
</cp:coreProperties>
</file>